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notesMasterIdLst>
    <p:notesMasterId r:id="rId23"/>
  </p:notesMasterIdLst>
  <p:sldIdLst>
    <p:sldId id="269" r:id="rId2"/>
    <p:sldId id="270" r:id="rId3"/>
    <p:sldId id="272" r:id="rId4"/>
    <p:sldId id="273" r:id="rId5"/>
    <p:sldId id="274" r:id="rId6"/>
    <p:sldId id="275" r:id="rId7"/>
    <p:sldId id="276" r:id="rId8"/>
    <p:sldId id="277" r:id="rId9"/>
    <p:sldId id="278" r:id="rId10"/>
    <p:sldId id="279" r:id="rId11"/>
    <p:sldId id="280" r:id="rId12"/>
    <p:sldId id="281" r:id="rId13"/>
    <p:sldId id="283" r:id="rId14"/>
    <p:sldId id="285" r:id="rId15"/>
    <p:sldId id="286" r:id="rId16"/>
    <p:sldId id="288" r:id="rId17"/>
    <p:sldId id="287" r:id="rId18"/>
    <p:sldId id="289" r:id="rId19"/>
    <p:sldId id="290" r:id="rId20"/>
    <p:sldId id="291" r:id="rId21"/>
    <p:sldId id="292" r:id="rId22"/>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7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49" autoAdjust="0"/>
  </p:normalViewPr>
  <p:slideViewPr>
    <p:cSldViewPr snapToGrid="0">
      <p:cViewPr varScale="1">
        <p:scale>
          <a:sx n="74" d="100"/>
          <a:sy n="74" d="100"/>
        </p:scale>
        <p:origin x="139" y="67"/>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3" d="100"/>
          <a:sy n="63" d="100"/>
        </p:scale>
        <p:origin x="3158"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FF1B4881-FFD9-4DF1-99A8-6224585C62A3}" type="datetimeFigureOut">
              <a:rPr lang="en-US" smtClean="0"/>
              <a:t>4/7/2020</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84FD41E2-DB2A-48A7-91EC-A6326E6937D7}" type="slidenum">
              <a:rPr lang="en-US" smtClean="0"/>
              <a:t>‹#›</a:t>
            </a:fld>
            <a:endParaRPr lang="en-US"/>
          </a:p>
        </p:txBody>
      </p:sp>
    </p:spTree>
    <p:extLst>
      <p:ext uri="{BB962C8B-B14F-4D97-AF65-F5344CB8AC3E}">
        <p14:creationId xmlns:p14="http://schemas.microsoft.com/office/powerpoint/2010/main" val="3723954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FD41E2-DB2A-48A7-91EC-A6326E6937D7}" type="slidenum">
              <a:rPr lang="en-US" smtClean="0"/>
              <a:t>1</a:t>
            </a:fld>
            <a:endParaRPr lang="en-US"/>
          </a:p>
        </p:txBody>
      </p:sp>
    </p:spTree>
    <p:extLst>
      <p:ext uri="{BB962C8B-B14F-4D97-AF65-F5344CB8AC3E}">
        <p14:creationId xmlns:p14="http://schemas.microsoft.com/office/powerpoint/2010/main" val="93241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D41E2-DB2A-48A7-91EC-A6326E6937D7}" type="slidenum">
              <a:rPr lang="en-US" smtClean="0"/>
              <a:t>14</a:t>
            </a:fld>
            <a:endParaRPr lang="en-US"/>
          </a:p>
        </p:txBody>
      </p:sp>
    </p:spTree>
    <p:extLst>
      <p:ext uri="{BB962C8B-B14F-4D97-AF65-F5344CB8AC3E}">
        <p14:creationId xmlns:p14="http://schemas.microsoft.com/office/powerpoint/2010/main" val="2246800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FD41E2-DB2A-48A7-91EC-A6326E6937D7}" type="slidenum">
              <a:rPr lang="en-US" smtClean="0"/>
              <a:t>21</a:t>
            </a:fld>
            <a:endParaRPr lang="en-US"/>
          </a:p>
        </p:txBody>
      </p:sp>
    </p:spTree>
    <p:extLst>
      <p:ext uri="{BB962C8B-B14F-4D97-AF65-F5344CB8AC3E}">
        <p14:creationId xmlns:p14="http://schemas.microsoft.com/office/powerpoint/2010/main" val="937541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114300" algn="ctr">
              <a:spcBef>
                <a:spcPts val="0"/>
              </a:spcBef>
              <a:buSzTx/>
              <a:buNone/>
              <a:defRPr sz="2700"/>
            </a:lvl2pPr>
            <a:lvl3pPr marL="0" indent="228600" algn="ctr">
              <a:spcBef>
                <a:spcPts val="0"/>
              </a:spcBef>
              <a:buSzTx/>
              <a:buNone/>
              <a:defRPr sz="2700"/>
            </a:lvl3pPr>
            <a:lvl4pPr marL="0" indent="342900" algn="ctr">
              <a:spcBef>
                <a:spcPts val="0"/>
              </a:spcBef>
              <a:buSzTx/>
              <a:buNone/>
              <a:defRPr sz="2700"/>
            </a:lvl4pPr>
            <a:lvl5pPr marL="0" indent="45720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406331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69841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478508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582990" y="476250"/>
            <a:ext cx="4762501" cy="573405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114300" algn="ctr">
              <a:spcBef>
                <a:spcPts val="0"/>
              </a:spcBef>
              <a:buSzTx/>
              <a:buNone/>
              <a:defRPr sz="2700"/>
            </a:lvl2pPr>
            <a:lvl3pPr marL="0" indent="228600" algn="ctr">
              <a:spcBef>
                <a:spcPts val="0"/>
              </a:spcBef>
              <a:buSzTx/>
              <a:buNone/>
              <a:defRPr sz="2700"/>
            </a:lvl3pPr>
            <a:lvl4pPr marL="0" indent="342900" algn="ctr">
              <a:spcBef>
                <a:spcPts val="0"/>
              </a:spcBef>
              <a:buSzTx/>
              <a:buNone/>
              <a:defRPr sz="2700"/>
            </a:lvl4pPr>
            <a:lvl5pPr marL="0" indent="45720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428164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323515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951805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584950" y="1574800"/>
            <a:ext cx="4762500" cy="46482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002098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80350" y="3524250"/>
            <a:ext cx="3702050" cy="277495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7880350" y="565150"/>
            <a:ext cx="3702050" cy="277495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603250" y="565150"/>
            <a:ext cx="7086600" cy="573405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965628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r>
              <a:t>–Johnny Appleseed</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5405877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354641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8421495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1pPr>
      <a:lvl2pPr marL="0" marR="0" indent="1143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2286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3429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4572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5715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6858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8001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9144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p:titleStyle>
    <p:body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1pPr>
      <a:lvl2pPr marL="0" marR="0" indent="1143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2pPr>
      <a:lvl3pPr marL="0" marR="0" indent="2286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3pPr>
      <a:lvl4pPr marL="0" marR="0" indent="3429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4pPr>
      <a:lvl5pPr marL="0" marR="0" indent="4572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5pPr>
      <a:lvl6pPr marL="0" marR="0" indent="5715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6pPr>
      <a:lvl7pPr marL="0" marR="0" indent="6858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7pPr>
      <a:lvl8pPr marL="0" marR="0" indent="8001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8pPr>
      <a:lvl9pPr marL="0" marR="0" indent="9144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1.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13.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7.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16.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1.png"/><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30.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7.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8.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9.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0.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7" name="TextBox 6"/>
          <p:cNvSpPr txBox="1"/>
          <p:nvPr/>
        </p:nvSpPr>
        <p:spPr>
          <a:xfrm>
            <a:off x="2080727" y="1904186"/>
            <a:ext cx="9844572" cy="19902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200" b="1" kern="0" dirty="0">
                <a:solidFill>
                  <a:srgbClr val="000000"/>
                </a:solidFill>
                <a:latin typeface="Segoe UI" panose="020B0502040204020203" pitchFamily="34" charset="0"/>
                <a:ea typeface="Segoe UI" panose="020B0502040204020203" pitchFamily="34" charset="0"/>
                <a:cs typeface="Segoe UI" panose="020B0502040204020203" pitchFamily="34" charset="0"/>
                <a:sym typeface="Helvetica Neue"/>
              </a:rPr>
              <a:t>Coronavirus Aid, Relief and Economic Security Act</a:t>
            </a:r>
          </a:p>
          <a:p>
            <a:pPr algn="ctr" defTabSz="412750" hangingPunct="0"/>
            <a:r>
              <a:rPr lang="en-US" sz="4200" b="1" kern="0">
                <a:solidFill>
                  <a:srgbClr val="000000"/>
                </a:solidFill>
                <a:latin typeface="Segoe UI" panose="020B0502040204020203" pitchFamily="34" charset="0"/>
                <a:ea typeface="Segoe UI" panose="020B0502040204020203" pitchFamily="34" charset="0"/>
                <a:cs typeface="Segoe UI" panose="020B0502040204020203" pitchFamily="34" charset="0"/>
                <a:sym typeface="Helvetica Neue"/>
              </a:rPr>
              <a:t>(CARES Act) PowerPoint </a:t>
            </a:r>
            <a:r>
              <a:rPr lang="en-US" sz="4200" b="1" kern="0" dirty="0">
                <a:solidFill>
                  <a:srgbClr val="000000"/>
                </a:solidFill>
                <a:latin typeface="Segoe UI" panose="020B0502040204020203" pitchFamily="34" charset="0"/>
                <a:ea typeface="Segoe UI" panose="020B0502040204020203" pitchFamily="34" charset="0"/>
                <a:cs typeface="Segoe UI" panose="020B0502040204020203" pitchFamily="34" charset="0"/>
                <a:sym typeface="Helvetica Neue"/>
              </a:rPr>
              <a:t>Webinar</a:t>
            </a:r>
          </a:p>
        </p:txBody>
      </p:sp>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sp>
        <p:nvSpPr>
          <p:cNvPr id="2" name="Rectangle 1">
            <a:extLst>
              <a:ext uri="{FF2B5EF4-FFF2-40B4-BE49-F238E27FC236}">
                <a16:creationId xmlns:a16="http://schemas.microsoft.com/office/drawing/2014/main" id="{9E3D1329-2344-4DA4-81D7-33549F4903A3}"/>
              </a:ext>
            </a:extLst>
          </p:cNvPr>
          <p:cNvSpPr/>
          <p:nvPr/>
        </p:nvSpPr>
        <p:spPr>
          <a:xfrm>
            <a:off x="2528597" y="4236098"/>
            <a:ext cx="8397550" cy="1538883"/>
          </a:xfrm>
          <a:prstGeom prst="rect">
            <a:avLst/>
          </a:prstGeom>
        </p:spPr>
        <p:txBody>
          <a:bodyPr wrap="square">
            <a:spAutoFit/>
          </a:bodyPr>
          <a:lstStyle/>
          <a:p>
            <a:pPr algn="ctr"/>
            <a:r>
              <a:rPr lang="en-US" sz="2600" dirty="0">
                <a:latin typeface="Segoe UI" panose="020B0502040204020203" pitchFamily="34" charset="0"/>
                <a:cs typeface="Segoe UI" panose="020B0502040204020203" pitchFamily="34" charset="0"/>
              </a:rPr>
              <a:t>East Ohio Conference of The United Methodist Church</a:t>
            </a:r>
          </a:p>
          <a:p>
            <a:pPr algn="ctr"/>
            <a:endParaRPr lang="en-US" sz="800" dirty="0">
              <a:latin typeface="Segoe UI" panose="020B0502040204020203" pitchFamily="34" charset="0"/>
              <a:cs typeface="Segoe UI" panose="020B0502040204020203" pitchFamily="34" charset="0"/>
            </a:endParaRPr>
          </a:p>
          <a:p>
            <a:pPr algn="ctr"/>
            <a:r>
              <a:rPr lang="en-US" sz="2600" dirty="0">
                <a:latin typeface="Segoe UI" panose="020B0502040204020203" pitchFamily="34" charset="0"/>
                <a:cs typeface="Segoe UI" panose="020B0502040204020203" pitchFamily="34" charset="0"/>
              </a:rPr>
              <a:t>Vera Rebrovich, CPA</a:t>
            </a:r>
          </a:p>
          <a:p>
            <a:pPr algn="ctr"/>
            <a:endParaRPr lang="en-US" sz="800" dirty="0">
              <a:latin typeface="Segoe UI" panose="020B0502040204020203" pitchFamily="34" charset="0"/>
              <a:cs typeface="Segoe UI" panose="020B0502040204020203" pitchFamily="34" charset="0"/>
            </a:endParaRPr>
          </a:p>
          <a:p>
            <a:pPr algn="ctr"/>
            <a:r>
              <a:rPr lang="en-US" sz="2600" dirty="0">
                <a:latin typeface="Segoe UI" panose="020B0502040204020203" pitchFamily="34" charset="0"/>
                <a:cs typeface="Segoe UI" panose="020B0502040204020203" pitchFamily="34" charset="0"/>
              </a:rPr>
              <a:t>Director of Financial and Administrative Services</a:t>
            </a:r>
          </a:p>
        </p:txBody>
      </p:sp>
      <p:pic>
        <p:nvPicPr>
          <p:cNvPr id="8" name="Video 7">
            <a:hlinkClick r:id="" action="ppaction://media"/>
            <a:extLst>
              <a:ext uri="{FF2B5EF4-FFF2-40B4-BE49-F238E27FC236}">
                <a16:creationId xmlns:a16="http://schemas.microsoft.com/office/drawing/2014/main" id="{ECB08497-E504-42F2-AA73-D365E3CFCC2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829733" y="5836299"/>
            <a:ext cx="1362267" cy="1021701"/>
          </a:xfrm>
          <a:prstGeom prst="rect">
            <a:avLst/>
          </a:prstGeom>
        </p:spPr>
      </p:pic>
    </p:spTree>
    <p:extLst>
      <p:ext uri="{BB962C8B-B14F-4D97-AF65-F5344CB8AC3E}">
        <p14:creationId xmlns:p14="http://schemas.microsoft.com/office/powerpoint/2010/main" val="2423786073"/>
      </p:ext>
    </p:extLst>
  </p:cSld>
  <p:clrMapOvr>
    <a:masterClrMapping/>
  </p:clrMapOvr>
  <p:transition spd="med" advTm="363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7" name="TextBox 6"/>
          <p:cNvSpPr txBox="1"/>
          <p:nvPr/>
        </p:nvSpPr>
        <p:spPr>
          <a:xfrm>
            <a:off x="2164702" y="611871"/>
            <a:ext cx="9760597" cy="697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200" b="1" kern="0" dirty="0">
                <a:solidFill>
                  <a:srgbClr val="000000"/>
                </a:solidFill>
                <a:latin typeface="Segoe UI" panose="020B0502040204020203" pitchFamily="34" charset="0"/>
                <a:ea typeface="Segoe UI" panose="020B0502040204020203" pitchFamily="34" charset="0"/>
                <a:cs typeface="Segoe UI" panose="020B0502040204020203" pitchFamily="34" charset="0"/>
                <a:sym typeface="Helvetica Neue"/>
              </a:rPr>
              <a:t>Paycheck Protection Program (PPP)</a:t>
            </a:r>
          </a:p>
        </p:txBody>
      </p:sp>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sp>
        <p:nvSpPr>
          <p:cNvPr id="3" name="TextBox 2">
            <a:extLst>
              <a:ext uri="{FF2B5EF4-FFF2-40B4-BE49-F238E27FC236}">
                <a16:creationId xmlns:a16="http://schemas.microsoft.com/office/drawing/2014/main" id="{2E8CAC3E-643E-4581-9260-5FFFBC94847B}"/>
              </a:ext>
            </a:extLst>
          </p:cNvPr>
          <p:cNvSpPr txBox="1"/>
          <p:nvPr/>
        </p:nvSpPr>
        <p:spPr>
          <a:xfrm>
            <a:off x="2090056" y="2039058"/>
            <a:ext cx="9448802" cy="4257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000" b="1" dirty="0">
                <a:latin typeface="Segoe UI" panose="020B0502040204020203" pitchFamily="34" charset="0"/>
                <a:cs typeface="Segoe UI" panose="020B0502040204020203" pitchFamily="34" charset="0"/>
              </a:rPr>
              <a:t>Please be aware:</a:t>
            </a:r>
            <a:r>
              <a:rPr lang="en-US" sz="3000" dirty="0">
                <a:latin typeface="Segoe UI" panose="020B0502040204020203" pitchFamily="34" charset="0"/>
                <a:cs typeface="Segoe UI" panose="020B0502040204020203" pitchFamily="34" charset="0"/>
              </a:rPr>
              <a:t> </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Once you’ve applied, make sure you understand the approval process; when will you hear you’ve been approved and how will you receive the loan proceeds? Make sure  you understand when the clock starts ticking for repayment: from the date of submission, from the date of approval or from the date the loan proceeds are received?</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Record that date!</a:t>
            </a:r>
            <a:endParaRPr lang="en-US" sz="3200" dirty="0"/>
          </a:p>
        </p:txBody>
      </p:sp>
      <p:pic>
        <p:nvPicPr>
          <p:cNvPr id="2" name="Video 1">
            <a:hlinkClick r:id="" action="ppaction://media"/>
            <a:extLst>
              <a:ext uri="{FF2B5EF4-FFF2-40B4-BE49-F238E27FC236}">
                <a16:creationId xmlns:a16="http://schemas.microsoft.com/office/drawing/2014/main" id="{96B336B8-07DC-4D54-B736-259812C76CF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0829732" y="5836298"/>
            <a:ext cx="1362268" cy="1021702"/>
          </a:xfrm>
          <a:prstGeom prst="rect">
            <a:avLst/>
          </a:prstGeom>
        </p:spPr>
      </p:pic>
    </p:spTree>
    <p:extLst>
      <p:ext uri="{BB962C8B-B14F-4D97-AF65-F5344CB8AC3E}">
        <p14:creationId xmlns:p14="http://schemas.microsoft.com/office/powerpoint/2010/main" val="3661831487"/>
      </p:ext>
    </p:extLst>
  </p:cSld>
  <p:clrMapOvr>
    <a:masterClrMapping/>
  </p:clrMapOvr>
  <p:transition spd="med" advTm="247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7" name="TextBox 6"/>
          <p:cNvSpPr txBox="1"/>
          <p:nvPr/>
        </p:nvSpPr>
        <p:spPr>
          <a:xfrm>
            <a:off x="2164702" y="611871"/>
            <a:ext cx="9760597" cy="697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200" b="1" kern="0" dirty="0">
                <a:solidFill>
                  <a:srgbClr val="000000"/>
                </a:solidFill>
                <a:latin typeface="Segoe UI" panose="020B0502040204020203" pitchFamily="34" charset="0"/>
                <a:ea typeface="Segoe UI" panose="020B0502040204020203" pitchFamily="34" charset="0"/>
                <a:cs typeface="Segoe UI" panose="020B0502040204020203" pitchFamily="34" charset="0"/>
                <a:sym typeface="Helvetica Neue"/>
              </a:rPr>
              <a:t>Paycheck Protection Program (PPP)</a:t>
            </a:r>
          </a:p>
        </p:txBody>
      </p:sp>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sp>
        <p:nvSpPr>
          <p:cNvPr id="3" name="TextBox 2">
            <a:extLst>
              <a:ext uri="{FF2B5EF4-FFF2-40B4-BE49-F238E27FC236}">
                <a16:creationId xmlns:a16="http://schemas.microsoft.com/office/drawing/2014/main" id="{2E8CAC3E-643E-4581-9260-5FFFBC94847B}"/>
              </a:ext>
            </a:extLst>
          </p:cNvPr>
          <p:cNvSpPr txBox="1"/>
          <p:nvPr/>
        </p:nvSpPr>
        <p:spPr>
          <a:xfrm>
            <a:off x="2090056" y="2500723"/>
            <a:ext cx="9448802" cy="3334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000" b="1" dirty="0">
                <a:latin typeface="Segoe UI" panose="020B0502040204020203" pitchFamily="34" charset="0"/>
                <a:cs typeface="Segoe UI" panose="020B0502040204020203" pitchFamily="34" charset="0"/>
              </a:rPr>
              <a:t>Please be aware:</a:t>
            </a:r>
            <a:r>
              <a:rPr lang="en-US" sz="3000" dirty="0">
                <a:latin typeface="Segoe UI" panose="020B0502040204020203" pitchFamily="34" charset="0"/>
                <a:cs typeface="Segoe UI" panose="020B0502040204020203" pitchFamily="34" charset="0"/>
              </a:rPr>
              <a:t> </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Track </a:t>
            </a:r>
            <a:r>
              <a:rPr lang="en-US" sz="3000" i="1" dirty="0">
                <a:latin typeface="Segoe UI" panose="020B0502040204020203" pitchFamily="34" charset="0"/>
                <a:cs typeface="Segoe UI" panose="020B0502040204020203" pitchFamily="34" charset="0"/>
              </a:rPr>
              <a:t>carefully</a:t>
            </a:r>
            <a:r>
              <a:rPr lang="en-US" sz="3000" dirty="0">
                <a:latin typeface="Segoe UI" panose="020B0502040204020203" pitchFamily="34" charset="0"/>
                <a:cs typeface="Segoe UI" panose="020B0502040204020203" pitchFamily="34" charset="0"/>
              </a:rPr>
              <a:t> how the loan money is spent over the next weeks from the date you have recorded above.  See the fourth slide for the ways the funds can be used.</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Submit all the documentation to get all or most of the loan forgiven.</a:t>
            </a:r>
          </a:p>
        </p:txBody>
      </p:sp>
      <p:pic>
        <p:nvPicPr>
          <p:cNvPr id="2" name="Video 1">
            <a:hlinkClick r:id="" action="ppaction://media"/>
            <a:extLst>
              <a:ext uri="{FF2B5EF4-FFF2-40B4-BE49-F238E27FC236}">
                <a16:creationId xmlns:a16="http://schemas.microsoft.com/office/drawing/2014/main" id="{9C2C9C35-7A87-42EA-BED5-ADA7F814260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0827960" y="5834969"/>
            <a:ext cx="1364040" cy="1023031"/>
          </a:xfrm>
          <a:prstGeom prst="rect">
            <a:avLst/>
          </a:prstGeom>
        </p:spPr>
      </p:pic>
    </p:spTree>
    <p:extLst>
      <p:ext uri="{BB962C8B-B14F-4D97-AF65-F5344CB8AC3E}">
        <p14:creationId xmlns:p14="http://schemas.microsoft.com/office/powerpoint/2010/main" val="4288948433"/>
      </p:ext>
    </p:extLst>
  </p:cSld>
  <p:clrMapOvr>
    <a:masterClrMapping/>
  </p:clrMapOvr>
  <p:transition spd="med" advTm="246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7" name="TextBox 6"/>
          <p:cNvSpPr txBox="1"/>
          <p:nvPr/>
        </p:nvSpPr>
        <p:spPr>
          <a:xfrm>
            <a:off x="2164702" y="611871"/>
            <a:ext cx="9760597" cy="697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200" b="1" kern="0" dirty="0">
                <a:solidFill>
                  <a:srgbClr val="000000"/>
                </a:solidFill>
                <a:latin typeface="Segoe UI" panose="020B0502040204020203" pitchFamily="34" charset="0"/>
                <a:ea typeface="Segoe UI" panose="020B0502040204020203" pitchFamily="34" charset="0"/>
                <a:cs typeface="Segoe UI" panose="020B0502040204020203" pitchFamily="34" charset="0"/>
                <a:sym typeface="Helvetica Neue"/>
              </a:rPr>
              <a:t>Paycheck Protection Program (PPP)</a:t>
            </a:r>
          </a:p>
        </p:txBody>
      </p:sp>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sp>
        <p:nvSpPr>
          <p:cNvPr id="3" name="TextBox 2">
            <a:extLst>
              <a:ext uri="{FF2B5EF4-FFF2-40B4-BE49-F238E27FC236}">
                <a16:creationId xmlns:a16="http://schemas.microsoft.com/office/drawing/2014/main" id="{2E8CAC3E-643E-4581-9260-5FFFBC94847B}"/>
              </a:ext>
            </a:extLst>
          </p:cNvPr>
          <p:cNvSpPr txBox="1"/>
          <p:nvPr/>
        </p:nvSpPr>
        <p:spPr>
          <a:xfrm>
            <a:off x="2090056" y="1808225"/>
            <a:ext cx="9448802" cy="471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000" b="1" dirty="0">
                <a:latin typeface="Segoe UI" panose="020B0502040204020203" pitchFamily="34" charset="0"/>
                <a:cs typeface="Segoe UI" panose="020B0502040204020203" pitchFamily="34" charset="0"/>
              </a:rPr>
              <a:t>Please be aware:</a:t>
            </a:r>
            <a:r>
              <a:rPr lang="en-US" sz="3000" dirty="0">
                <a:latin typeface="Segoe UI" panose="020B0502040204020203" pitchFamily="34" charset="0"/>
                <a:cs typeface="Segoe UI" panose="020B0502040204020203" pitchFamily="34" charset="0"/>
              </a:rPr>
              <a:t> </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If any part of the loan is </a:t>
            </a:r>
            <a:r>
              <a:rPr lang="en-US" sz="3000" i="1" dirty="0">
                <a:latin typeface="Segoe UI" panose="020B0502040204020203" pitchFamily="34" charset="0"/>
                <a:cs typeface="Segoe UI" panose="020B0502040204020203" pitchFamily="34" charset="0"/>
              </a:rPr>
              <a:t>not </a:t>
            </a:r>
            <a:r>
              <a:rPr lang="en-US" sz="3000" dirty="0">
                <a:latin typeface="Segoe UI" panose="020B0502040204020203" pitchFamily="34" charset="0"/>
                <a:cs typeface="Segoe UI" panose="020B0502040204020203" pitchFamily="34" charset="0"/>
              </a:rPr>
              <a:t>forgiven, the loan will bear interest at the rate of 1.0% fixed rate. Loan payments will be deferred for six months, but interest will accrue during that period of time. The loan must be paid back within two years, but can be paid off early with no prepayment penalty.</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Following this slide is a review of a generic SBA PPP loan application. The loan application your lender uses may be different.</a:t>
            </a:r>
          </a:p>
        </p:txBody>
      </p:sp>
      <p:pic>
        <p:nvPicPr>
          <p:cNvPr id="2" name="Video 1">
            <a:hlinkClick r:id="" action="ppaction://media"/>
            <a:extLst>
              <a:ext uri="{FF2B5EF4-FFF2-40B4-BE49-F238E27FC236}">
                <a16:creationId xmlns:a16="http://schemas.microsoft.com/office/drawing/2014/main" id="{7B1B2F51-94CA-4795-BE55-7FD95F67CFB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0936941" y="5916706"/>
            <a:ext cx="1255059" cy="941294"/>
          </a:xfrm>
          <a:prstGeom prst="rect">
            <a:avLst/>
          </a:prstGeom>
        </p:spPr>
      </p:pic>
    </p:spTree>
    <p:extLst>
      <p:ext uri="{BB962C8B-B14F-4D97-AF65-F5344CB8AC3E}">
        <p14:creationId xmlns:p14="http://schemas.microsoft.com/office/powerpoint/2010/main" val="2138917932"/>
      </p:ext>
    </p:extLst>
  </p:cSld>
  <p:clrMapOvr>
    <a:masterClrMapping/>
  </p:clrMapOvr>
  <p:transition spd="med" advTm="394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pic>
        <p:nvPicPr>
          <p:cNvPr id="4" name="Picture 3">
            <a:extLst>
              <a:ext uri="{FF2B5EF4-FFF2-40B4-BE49-F238E27FC236}">
                <a16:creationId xmlns:a16="http://schemas.microsoft.com/office/drawing/2014/main" id="{AAC08AD6-94A7-403E-8876-4AD32D9E645E}"/>
              </a:ext>
            </a:extLst>
          </p:cNvPr>
          <p:cNvPicPr>
            <a:picLocks noChangeAspect="1"/>
          </p:cNvPicPr>
          <p:nvPr/>
        </p:nvPicPr>
        <p:blipFill>
          <a:blip r:embed="rId5"/>
          <a:srcRect/>
          <a:stretch/>
        </p:blipFill>
        <p:spPr>
          <a:xfrm>
            <a:off x="2052016" y="727789"/>
            <a:ext cx="10031848" cy="5572135"/>
          </a:xfrm>
          <a:prstGeom prst="rect">
            <a:avLst/>
          </a:prstGeom>
        </p:spPr>
      </p:pic>
      <p:pic>
        <p:nvPicPr>
          <p:cNvPr id="2" name="Video 1">
            <a:hlinkClick r:id="" action="ppaction://media"/>
            <a:extLst>
              <a:ext uri="{FF2B5EF4-FFF2-40B4-BE49-F238E27FC236}">
                <a16:creationId xmlns:a16="http://schemas.microsoft.com/office/drawing/2014/main" id="{1CE18BBF-BD64-4979-B946-BBFAAA178C3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829732" y="5836299"/>
            <a:ext cx="1362268" cy="1021701"/>
          </a:xfrm>
          <a:prstGeom prst="rect">
            <a:avLst/>
          </a:prstGeom>
        </p:spPr>
      </p:pic>
    </p:spTree>
    <p:extLst>
      <p:ext uri="{BB962C8B-B14F-4D97-AF65-F5344CB8AC3E}">
        <p14:creationId xmlns:p14="http://schemas.microsoft.com/office/powerpoint/2010/main" val="581736935"/>
      </p:ext>
    </p:extLst>
  </p:cSld>
  <p:clrMapOvr>
    <a:masterClrMapping/>
  </p:clrMapOvr>
  <p:transition spd="med" advTm="719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pic>
        <p:nvPicPr>
          <p:cNvPr id="4" name="Picture 3">
            <a:extLst>
              <a:ext uri="{FF2B5EF4-FFF2-40B4-BE49-F238E27FC236}">
                <a16:creationId xmlns:a16="http://schemas.microsoft.com/office/drawing/2014/main" id="{AAC08AD6-94A7-403E-8876-4AD32D9E645E}"/>
              </a:ext>
            </a:extLst>
          </p:cNvPr>
          <p:cNvPicPr>
            <a:picLocks noChangeAspect="1"/>
          </p:cNvPicPr>
          <p:nvPr/>
        </p:nvPicPr>
        <p:blipFill>
          <a:blip r:embed="rId6"/>
          <a:srcRect/>
          <a:stretch/>
        </p:blipFill>
        <p:spPr>
          <a:xfrm>
            <a:off x="2249453" y="727789"/>
            <a:ext cx="9636973" cy="5572135"/>
          </a:xfrm>
          <a:prstGeom prst="rect">
            <a:avLst/>
          </a:prstGeom>
        </p:spPr>
      </p:pic>
      <p:pic>
        <p:nvPicPr>
          <p:cNvPr id="2" name="Video 1">
            <a:hlinkClick r:id="" action="ppaction://media"/>
            <a:extLst>
              <a:ext uri="{FF2B5EF4-FFF2-40B4-BE49-F238E27FC236}">
                <a16:creationId xmlns:a16="http://schemas.microsoft.com/office/drawing/2014/main" id="{3724DBC5-44E1-4323-9BE9-3A61FF086A3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11135306" y="6065479"/>
            <a:ext cx="1056694" cy="792521"/>
          </a:xfrm>
          <a:prstGeom prst="rect">
            <a:avLst/>
          </a:prstGeom>
        </p:spPr>
      </p:pic>
    </p:spTree>
    <p:extLst>
      <p:ext uri="{BB962C8B-B14F-4D97-AF65-F5344CB8AC3E}">
        <p14:creationId xmlns:p14="http://schemas.microsoft.com/office/powerpoint/2010/main" val="1638973859"/>
      </p:ext>
    </p:extLst>
  </p:cSld>
  <p:clrMapOvr>
    <a:masterClrMapping/>
  </p:clrMapOvr>
  <p:transition spd="med" advTm="387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pic>
        <p:nvPicPr>
          <p:cNvPr id="4" name="Picture 3">
            <a:extLst>
              <a:ext uri="{FF2B5EF4-FFF2-40B4-BE49-F238E27FC236}">
                <a16:creationId xmlns:a16="http://schemas.microsoft.com/office/drawing/2014/main" id="{AAC08AD6-94A7-403E-8876-4AD32D9E645E}"/>
              </a:ext>
            </a:extLst>
          </p:cNvPr>
          <p:cNvPicPr>
            <a:picLocks noChangeAspect="1"/>
          </p:cNvPicPr>
          <p:nvPr/>
        </p:nvPicPr>
        <p:blipFill>
          <a:blip r:embed="rId5"/>
          <a:srcRect/>
          <a:stretch/>
        </p:blipFill>
        <p:spPr>
          <a:xfrm>
            <a:off x="2249453" y="1500521"/>
            <a:ext cx="9636973" cy="4026670"/>
          </a:xfrm>
          <a:prstGeom prst="rect">
            <a:avLst/>
          </a:prstGeom>
        </p:spPr>
      </p:pic>
      <p:pic>
        <p:nvPicPr>
          <p:cNvPr id="2" name="Video 1">
            <a:hlinkClick r:id="" action="ppaction://media"/>
            <a:extLst>
              <a:ext uri="{FF2B5EF4-FFF2-40B4-BE49-F238E27FC236}">
                <a16:creationId xmlns:a16="http://schemas.microsoft.com/office/drawing/2014/main" id="{166CD854-A927-4921-99A3-BD1577ED4B8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829732" y="5836298"/>
            <a:ext cx="1362268" cy="1021702"/>
          </a:xfrm>
          <a:prstGeom prst="rect">
            <a:avLst/>
          </a:prstGeom>
        </p:spPr>
      </p:pic>
    </p:spTree>
    <p:extLst>
      <p:ext uri="{BB962C8B-B14F-4D97-AF65-F5344CB8AC3E}">
        <p14:creationId xmlns:p14="http://schemas.microsoft.com/office/powerpoint/2010/main" val="197963844"/>
      </p:ext>
    </p:extLst>
  </p:cSld>
  <p:clrMapOvr>
    <a:masterClrMapping/>
  </p:clrMapOvr>
  <p:transition spd="med" advTm="89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pic>
        <p:nvPicPr>
          <p:cNvPr id="4" name="Picture 3">
            <a:extLst>
              <a:ext uri="{FF2B5EF4-FFF2-40B4-BE49-F238E27FC236}">
                <a16:creationId xmlns:a16="http://schemas.microsoft.com/office/drawing/2014/main" id="{AAC08AD6-94A7-403E-8876-4AD32D9E645E}"/>
              </a:ext>
            </a:extLst>
          </p:cNvPr>
          <p:cNvPicPr>
            <a:picLocks noChangeAspect="1"/>
          </p:cNvPicPr>
          <p:nvPr/>
        </p:nvPicPr>
        <p:blipFill>
          <a:blip r:embed="rId5"/>
          <a:srcRect/>
          <a:stretch/>
        </p:blipFill>
        <p:spPr>
          <a:xfrm>
            <a:off x="2422925" y="727789"/>
            <a:ext cx="9290029" cy="5572135"/>
          </a:xfrm>
          <a:prstGeom prst="rect">
            <a:avLst/>
          </a:prstGeom>
        </p:spPr>
      </p:pic>
      <p:pic>
        <p:nvPicPr>
          <p:cNvPr id="2" name="Video 1">
            <a:hlinkClick r:id="" action="ppaction://media"/>
            <a:extLst>
              <a:ext uri="{FF2B5EF4-FFF2-40B4-BE49-F238E27FC236}">
                <a16:creationId xmlns:a16="http://schemas.microsoft.com/office/drawing/2014/main" id="{C1A2EF48-E119-45AB-9932-2241779E674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829732" y="5836298"/>
            <a:ext cx="1362268" cy="1021702"/>
          </a:xfrm>
          <a:prstGeom prst="rect">
            <a:avLst/>
          </a:prstGeom>
        </p:spPr>
      </p:pic>
    </p:spTree>
    <p:extLst>
      <p:ext uri="{BB962C8B-B14F-4D97-AF65-F5344CB8AC3E}">
        <p14:creationId xmlns:p14="http://schemas.microsoft.com/office/powerpoint/2010/main" val="1572629592"/>
      </p:ext>
    </p:extLst>
  </p:cSld>
  <p:clrMapOvr>
    <a:masterClrMapping/>
  </p:clrMapOvr>
  <p:transition spd="med" advTm="76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pic>
        <p:nvPicPr>
          <p:cNvPr id="4" name="Picture 3">
            <a:extLst>
              <a:ext uri="{FF2B5EF4-FFF2-40B4-BE49-F238E27FC236}">
                <a16:creationId xmlns:a16="http://schemas.microsoft.com/office/drawing/2014/main" id="{AAC08AD6-94A7-403E-8876-4AD32D9E645E}"/>
              </a:ext>
            </a:extLst>
          </p:cNvPr>
          <p:cNvPicPr>
            <a:picLocks noChangeAspect="1"/>
          </p:cNvPicPr>
          <p:nvPr/>
        </p:nvPicPr>
        <p:blipFill>
          <a:blip r:embed="rId5"/>
          <a:srcRect/>
          <a:stretch/>
        </p:blipFill>
        <p:spPr>
          <a:xfrm>
            <a:off x="2249453" y="1821272"/>
            <a:ext cx="9636973" cy="3385169"/>
          </a:xfrm>
          <a:prstGeom prst="rect">
            <a:avLst/>
          </a:prstGeom>
        </p:spPr>
      </p:pic>
      <p:pic>
        <p:nvPicPr>
          <p:cNvPr id="2" name="Video 1">
            <a:hlinkClick r:id="" action="ppaction://media"/>
            <a:extLst>
              <a:ext uri="{FF2B5EF4-FFF2-40B4-BE49-F238E27FC236}">
                <a16:creationId xmlns:a16="http://schemas.microsoft.com/office/drawing/2014/main" id="{7F0D289E-AC7D-4261-A225-31C7DBA565B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826658" y="5836298"/>
            <a:ext cx="1362268" cy="1021702"/>
          </a:xfrm>
          <a:prstGeom prst="rect">
            <a:avLst/>
          </a:prstGeom>
        </p:spPr>
      </p:pic>
    </p:spTree>
    <p:extLst>
      <p:ext uri="{BB962C8B-B14F-4D97-AF65-F5344CB8AC3E}">
        <p14:creationId xmlns:p14="http://schemas.microsoft.com/office/powerpoint/2010/main" val="475135750"/>
      </p:ext>
    </p:extLst>
  </p:cSld>
  <p:clrMapOvr>
    <a:masterClrMapping/>
  </p:clrMapOvr>
  <p:transition spd="med" advTm="165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pic>
        <p:nvPicPr>
          <p:cNvPr id="4" name="Picture 3">
            <a:extLst>
              <a:ext uri="{FF2B5EF4-FFF2-40B4-BE49-F238E27FC236}">
                <a16:creationId xmlns:a16="http://schemas.microsoft.com/office/drawing/2014/main" id="{AAC08AD6-94A7-403E-8876-4AD32D9E645E}"/>
              </a:ext>
            </a:extLst>
          </p:cNvPr>
          <p:cNvPicPr>
            <a:picLocks noChangeAspect="1"/>
          </p:cNvPicPr>
          <p:nvPr/>
        </p:nvPicPr>
        <p:blipFill>
          <a:blip r:embed="rId5"/>
          <a:srcRect/>
          <a:stretch/>
        </p:blipFill>
        <p:spPr>
          <a:xfrm>
            <a:off x="2609121" y="746450"/>
            <a:ext cx="9243315" cy="5346440"/>
          </a:xfrm>
          <a:prstGeom prst="rect">
            <a:avLst/>
          </a:prstGeom>
        </p:spPr>
      </p:pic>
      <p:pic>
        <p:nvPicPr>
          <p:cNvPr id="3" name="Video 2">
            <a:hlinkClick r:id="" action="ppaction://media"/>
            <a:extLst>
              <a:ext uri="{FF2B5EF4-FFF2-40B4-BE49-F238E27FC236}">
                <a16:creationId xmlns:a16="http://schemas.microsoft.com/office/drawing/2014/main" id="{C330510B-547C-41D5-A1D7-C78C2B7BC1D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829732" y="5836299"/>
            <a:ext cx="1362268" cy="1021701"/>
          </a:xfrm>
          <a:prstGeom prst="rect">
            <a:avLst/>
          </a:prstGeom>
        </p:spPr>
      </p:pic>
    </p:spTree>
    <p:extLst>
      <p:ext uri="{BB962C8B-B14F-4D97-AF65-F5344CB8AC3E}">
        <p14:creationId xmlns:p14="http://schemas.microsoft.com/office/powerpoint/2010/main" val="99518213"/>
      </p:ext>
    </p:extLst>
  </p:cSld>
  <p:clrMapOvr>
    <a:masterClrMapping/>
  </p:clrMapOvr>
  <p:transition spd="med" advTm="59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pic>
        <p:nvPicPr>
          <p:cNvPr id="4" name="Picture 3">
            <a:extLst>
              <a:ext uri="{FF2B5EF4-FFF2-40B4-BE49-F238E27FC236}">
                <a16:creationId xmlns:a16="http://schemas.microsoft.com/office/drawing/2014/main" id="{AAC08AD6-94A7-403E-8876-4AD32D9E645E}"/>
              </a:ext>
            </a:extLst>
          </p:cNvPr>
          <p:cNvPicPr>
            <a:picLocks noChangeAspect="1"/>
          </p:cNvPicPr>
          <p:nvPr/>
        </p:nvPicPr>
        <p:blipFill>
          <a:blip r:embed="rId5"/>
          <a:srcRect/>
          <a:stretch/>
        </p:blipFill>
        <p:spPr>
          <a:xfrm>
            <a:off x="2609121" y="1058027"/>
            <a:ext cx="9243315" cy="4723285"/>
          </a:xfrm>
          <a:prstGeom prst="rect">
            <a:avLst/>
          </a:prstGeom>
        </p:spPr>
      </p:pic>
      <p:pic>
        <p:nvPicPr>
          <p:cNvPr id="3" name="Video 2">
            <a:hlinkClick r:id="" action="ppaction://media"/>
            <a:extLst>
              <a:ext uri="{FF2B5EF4-FFF2-40B4-BE49-F238E27FC236}">
                <a16:creationId xmlns:a16="http://schemas.microsoft.com/office/drawing/2014/main" id="{6AC8BAB6-E42B-439D-9A44-9066D591F63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829732" y="5836299"/>
            <a:ext cx="1362268" cy="1021701"/>
          </a:xfrm>
          <a:prstGeom prst="rect">
            <a:avLst/>
          </a:prstGeom>
        </p:spPr>
      </p:pic>
    </p:spTree>
    <p:extLst>
      <p:ext uri="{BB962C8B-B14F-4D97-AF65-F5344CB8AC3E}">
        <p14:creationId xmlns:p14="http://schemas.microsoft.com/office/powerpoint/2010/main" val="2522922950"/>
      </p:ext>
    </p:extLst>
  </p:cSld>
  <p:clrMapOvr>
    <a:masterClrMapping/>
  </p:clrMapOvr>
  <p:transition spd="med" advTm="36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7" name="TextBox 6"/>
          <p:cNvSpPr txBox="1"/>
          <p:nvPr/>
        </p:nvSpPr>
        <p:spPr>
          <a:xfrm>
            <a:off x="2164702" y="611871"/>
            <a:ext cx="9760597" cy="697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200" b="1" kern="0" dirty="0">
                <a:solidFill>
                  <a:srgbClr val="000000"/>
                </a:solidFill>
                <a:latin typeface="Segoe UI" panose="020B0502040204020203" pitchFamily="34" charset="0"/>
                <a:ea typeface="Segoe UI" panose="020B0502040204020203" pitchFamily="34" charset="0"/>
                <a:cs typeface="Segoe UI" panose="020B0502040204020203" pitchFamily="34" charset="0"/>
                <a:sym typeface="Helvetica Neue"/>
              </a:rPr>
              <a:t>CARES Act Key Provisions</a:t>
            </a:r>
          </a:p>
        </p:txBody>
      </p:sp>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sp>
        <p:nvSpPr>
          <p:cNvPr id="3" name="TextBox 2">
            <a:extLst>
              <a:ext uri="{FF2B5EF4-FFF2-40B4-BE49-F238E27FC236}">
                <a16:creationId xmlns:a16="http://schemas.microsoft.com/office/drawing/2014/main" id="{2E8CAC3E-643E-4581-9260-5FFFBC94847B}"/>
              </a:ext>
            </a:extLst>
          </p:cNvPr>
          <p:cNvSpPr txBox="1"/>
          <p:nvPr/>
        </p:nvSpPr>
        <p:spPr>
          <a:xfrm>
            <a:off x="2090056" y="1808227"/>
            <a:ext cx="9448802" cy="471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Paycheck Protection Program (PPP)</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Expanded unemployment benefits</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Delayed employer payroll taxes</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Employee retention credit</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Recovery rebates for individuals</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Relief for retirement plan participants impacted by COVID-19</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Provisions impacting individual and group health insurance coverage (telehealth, over-the-counter drugs, and feminine products)</a:t>
            </a:r>
          </a:p>
        </p:txBody>
      </p:sp>
      <p:pic>
        <p:nvPicPr>
          <p:cNvPr id="5" name="Video 4">
            <a:hlinkClick r:id="" action="ppaction://media"/>
            <a:extLst>
              <a:ext uri="{FF2B5EF4-FFF2-40B4-BE49-F238E27FC236}">
                <a16:creationId xmlns:a16="http://schemas.microsoft.com/office/drawing/2014/main" id="{B5C58B67-4824-44B5-9AD5-80DC3CEA820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0829732" y="5836299"/>
            <a:ext cx="1362268" cy="1021701"/>
          </a:xfrm>
          <a:prstGeom prst="rect">
            <a:avLst/>
          </a:prstGeom>
        </p:spPr>
      </p:pic>
    </p:spTree>
    <p:extLst>
      <p:ext uri="{BB962C8B-B14F-4D97-AF65-F5344CB8AC3E}">
        <p14:creationId xmlns:p14="http://schemas.microsoft.com/office/powerpoint/2010/main" val="1535940000"/>
      </p:ext>
    </p:extLst>
  </p:cSld>
  <p:clrMapOvr>
    <a:masterClrMapping/>
  </p:clrMapOvr>
  <p:transition spd="med" advTm="379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pic>
        <p:nvPicPr>
          <p:cNvPr id="4" name="Picture 3">
            <a:extLst>
              <a:ext uri="{FF2B5EF4-FFF2-40B4-BE49-F238E27FC236}">
                <a16:creationId xmlns:a16="http://schemas.microsoft.com/office/drawing/2014/main" id="{AAC08AD6-94A7-403E-8876-4AD32D9E645E}"/>
              </a:ext>
            </a:extLst>
          </p:cNvPr>
          <p:cNvPicPr>
            <a:picLocks noChangeAspect="1"/>
          </p:cNvPicPr>
          <p:nvPr/>
        </p:nvPicPr>
        <p:blipFill>
          <a:blip r:embed="rId5"/>
          <a:srcRect/>
          <a:stretch/>
        </p:blipFill>
        <p:spPr>
          <a:xfrm>
            <a:off x="2609121" y="1191025"/>
            <a:ext cx="9243315" cy="4457288"/>
          </a:xfrm>
          <a:prstGeom prst="rect">
            <a:avLst/>
          </a:prstGeom>
        </p:spPr>
      </p:pic>
      <p:pic>
        <p:nvPicPr>
          <p:cNvPr id="2" name="Video 1">
            <a:hlinkClick r:id="" action="ppaction://media"/>
            <a:extLst>
              <a:ext uri="{FF2B5EF4-FFF2-40B4-BE49-F238E27FC236}">
                <a16:creationId xmlns:a16="http://schemas.microsoft.com/office/drawing/2014/main" id="{E114BC65-BF1B-4A83-9383-BC48A71F6B4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829732" y="5836299"/>
            <a:ext cx="1362268" cy="1021701"/>
          </a:xfrm>
          <a:prstGeom prst="rect">
            <a:avLst/>
          </a:prstGeom>
        </p:spPr>
      </p:pic>
    </p:spTree>
    <p:extLst>
      <p:ext uri="{BB962C8B-B14F-4D97-AF65-F5344CB8AC3E}">
        <p14:creationId xmlns:p14="http://schemas.microsoft.com/office/powerpoint/2010/main" val="3936231485"/>
      </p:ext>
    </p:extLst>
  </p:cSld>
  <p:clrMapOvr>
    <a:masterClrMapping/>
  </p:clrMapOvr>
  <p:transition spd="med" advTm="6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pic>
        <p:nvPicPr>
          <p:cNvPr id="4" name="Picture 3">
            <a:extLst>
              <a:ext uri="{FF2B5EF4-FFF2-40B4-BE49-F238E27FC236}">
                <a16:creationId xmlns:a16="http://schemas.microsoft.com/office/drawing/2014/main" id="{AAC08AD6-94A7-403E-8876-4AD32D9E645E}"/>
              </a:ext>
            </a:extLst>
          </p:cNvPr>
          <p:cNvPicPr>
            <a:picLocks noChangeAspect="1"/>
          </p:cNvPicPr>
          <p:nvPr/>
        </p:nvPicPr>
        <p:blipFill>
          <a:blip r:embed="rId6"/>
          <a:srcRect/>
          <a:stretch/>
        </p:blipFill>
        <p:spPr>
          <a:xfrm>
            <a:off x="2609121" y="1783941"/>
            <a:ext cx="9243315" cy="3271455"/>
          </a:xfrm>
          <a:prstGeom prst="rect">
            <a:avLst/>
          </a:prstGeom>
        </p:spPr>
      </p:pic>
      <p:pic>
        <p:nvPicPr>
          <p:cNvPr id="3" name="Video 2">
            <a:hlinkClick r:id="" action="ppaction://media"/>
            <a:extLst>
              <a:ext uri="{FF2B5EF4-FFF2-40B4-BE49-F238E27FC236}">
                <a16:creationId xmlns:a16="http://schemas.microsoft.com/office/drawing/2014/main" id="{818E175B-5D42-4253-BDCA-1676A1CB405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10829732" y="5836299"/>
            <a:ext cx="1362268" cy="1021701"/>
          </a:xfrm>
          <a:prstGeom prst="rect">
            <a:avLst/>
          </a:prstGeom>
        </p:spPr>
      </p:pic>
    </p:spTree>
    <p:extLst>
      <p:ext uri="{BB962C8B-B14F-4D97-AF65-F5344CB8AC3E}">
        <p14:creationId xmlns:p14="http://schemas.microsoft.com/office/powerpoint/2010/main" val="3274623011"/>
      </p:ext>
    </p:extLst>
  </p:cSld>
  <p:clrMapOvr>
    <a:masterClrMapping/>
  </p:clrMapOvr>
  <p:transition spd="med" advTm="516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7" name="TextBox 6"/>
          <p:cNvSpPr txBox="1"/>
          <p:nvPr/>
        </p:nvSpPr>
        <p:spPr>
          <a:xfrm>
            <a:off x="2164702" y="611871"/>
            <a:ext cx="9760597" cy="697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200" b="1" kern="0" dirty="0">
                <a:solidFill>
                  <a:srgbClr val="000000"/>
                </a:solidFill>
                <a:latin typeface="Segoe UI" panose="020B0502040204020203" pitchFamily="34" charset="0"/>
                <a:ea typeface="Segoe UI" panose="020B0502040204020203" pitchFamily="34" charset="0"/>
                <a:cs typeface="Segoe UI" panose="020B0502040204020203" pitchFamily="34" charset="0"/>
                <a:sym typeface="Helvetica Neue"/>
              </a:rPr>
              <a:t>CARES Act Key Provisions</a:t>
            </a:r>
          </a:p>
        </p:txBody>
      </p:sp>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sp>
        <p:nvSpPr>
          <p:cNvPr id="3" name="TextBox 2">
            <a:extLst>
              <a:ext uri="{FF2B5EF4-FFF2-40B4-BE49-F238E27FC236}">
                <a16:creationId xmlns:a16="http://schemas.microsoft.com/office/drawing/2014/main" id="{2E8CAC3E-643E-4581-9260-5FFFBC94847B}"/>
              </a:ext>
            </a:extLst>
          </p:cNvPr>
          <p:cNvSpPr txBox="1"/>
          <p:nvPr/>
        </p:nvSpPr>
        <p:spPr>
          <a:xfrm>
            <a:off x="2090056" y="2039059"/>
            <a:ext cx="9448802" cy="4257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000" dirty="0">
                <a:latin typeface="Segoe UI" panose="020B0502040204020203" pitchFamily="34" charset="0"/>
                <a:cs typeface="Segoe UI" panose="020B0502040204020203" pitchFamily="34" charset="0"/>
              </a:rPr>
              <a:t>The Act encompasses many components; only some of which will apply to clergy, lay employees, local churches and faith communities. We will only be discussing the PPP loan during this webinar. Many of the programs are mutually exclusive, meaning you can participate in one, but not all of them. Each situation will vary. This seminar is not intended to provide legal advice and you are encouraged to seek legal advice before committing to any of these programs. </a:t>
            </a:r>
          </a:p>
        </p:txBody>
      </p:sp>
      <p:pic>
        <p:nvPicPr>
          <p:cNvPr id="8" name="Video 7">
            <a:hlinkClick r:id="" action="ppaction://media"/>
            <a:extLst>
              <a:ext uri="{FF2B5EF4-FFF2-40B4-BE49-F238E27FC236}">
                <a16:creationId xmlns:a16="http://schemas.microsoft.com/office/drawing/2014/main" id="{91EB95F3-567E-46EC-B58F-B9491389324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0829732" y="5836298"/>
            <a:ext cx="1362268" cy="1021702"/>
          </a:xfrm>
          <a:prstGeom prst="rect">
            <a:avLst/>
          </a:prstGeom>
        </p:spPr>
      </p:pic>
    </p:spTree>
    <p:extLst>
      <p:ext uri="{BB962C8B-B14F-4D97-AF65-F5344CB8AC3E}">
        <p14:creationId xmlns:p14="http://schemas.microsoft.com/office/powerpoint/2010/main" val="995843555"/>
      </p:ext>
    </p:extLst>
  </p:cSld>
  <p:clrMapOvr>
    <a:masterClrMapping/>
  </p:clrMapOvr>
  <p:transition spd="med" advTm="328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7" name="TextBox 6"/>
          <p:cNvSpPr txBox="1"/>
          <p:nvPr/>
        </p:nvSpPr>
        <p:spPr>
          <a:xfrm>
            <a:off x="2164702" y="611871"/>
            <a:ext cx="9760597" cy="697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200" b="1" kern="0" dirty="0">
                <a:solidFill>
                  <a:srgbClr val="000000"/>
                </a:solidFill>
                <a:latin typeface="Segoe UI" panose="020B0502040204020203" pitchFamily="34" charset="0"/>
                <a:ea typeface="Segoe UI" panose="020B0502040204020203" pitchFamily="34" charset="0"/>
                <a:cs typeface="Segoe UI" panose="020B0502040204020203" pitchFamily="34" charset="0"/>
                <a:sym typeface="Helvetica Neue"/>
              </a:rPr>
              <a:t>Paycheck Protection Program (PPP)</a:t>
            </a:r>
          </a:p>
        </p:txBody>
      </p:sp>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sp>
        <p:nvSpPr>
          <p:cNvPr id="3" name="TextBox 2">
            <a:extLst>
              <a:ext uri="{FF2B5EF4-FFF2-40B4-BE49-F238E27FC236}">
                <a16:creationId xmlns:a16="http://schemas.microsoft.com/office/drawing/2014/main" id="{2E8CAC3E-643E-4581-9260-5FFFBC94847B}"/>
              </a:ext>
            </a:extLst>
          </p:cNvPr>
          <p:cNvSpPr txBox="1"/>
          <p:nvPr/>
        </p:nvSpPr>
        <p:spPr>
          <a:xfrm>
            <a:off x="2090056" y="2500724"/>
            <a:ext cx="9760596" cy="3334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Eligible churches will be able to borrow up to 2.5 times their 2019 average monthly payroll and benefits.</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Loan proceeds can be used to cover payroll costs including benefits, interest on pre-existing debt, rent, and utilities.</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Payroll is capped at $100,000 per employee on an annualized basis.</a:t>
            </a:r>
          </a:p>
        </p:txBody>
      </p:sp>
      <p:pic>
        <p:nvPicPr>
          <p:cNvPr id="2" name="Video 1">
            <a:hlinkClick r:id="" action="ppaction://media"/>
            <a:extLst>
              <a:ext uri="{FF2B5EF4-FFF2-40B4-BE49-F238E27FC236}">
                <a16:creationId xmlns:a16="http://schemas.microsoft.com/office/drawing/2014/main" id="{38E6A73F-9A98-4D41-A8C5-C71D0898271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0827961" y="5834970"/>
            <a:ext cx="1364039" cy="1023030"/>
          </a:xfrm>
          <a:prstGeom prst="rect">
            <a:avLst/>
          </a:prstGeom>
        </p:spPr>
      </p:pic>
    </p:spTree>
    <p:extLst>
      <p:ext uri="{BB962C8B-B14F-4D97-AF65-F5344CB8AC3E}">
        <p14:creationId xmlns:p14="http://schemas.microsoft.com/office/powerpoint/2010/main" val="761640045"/>
      </p:ext>
    </p:extLst>
  </p:cSld>
  <p:clrMapOvr>
    <a:masterClrMapping/>
  </p:clrMapOvr>
  <p:transition spd="med" advTm="265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7" name="TextBox 6"/>
          <p:cNvSpPr txBox="1"/>
          <p:nvPr/>
        </p:nvSpPr>
        <p:spPr>
          <a:xfrm>
            <a:off x="2164702" y="611871"/>
            <a:ext cx="9760597" cy="697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200" b="1" kern="0" dirty="0">
                <a:solidFill>
                  <a:srgbClr val="000000"/>
                </a:solidFill>
                <a:latin typeface="Segoe UI" panose="020B0502040204020203" pitchFamily="34" charset="0"/>
                <a:ea typeface="Segoe UI" panose="020B0502040204020203" pitchFamily="34" charset="0"/>
                <a:cs typeface="Segoe UI" panose="020B0502040204020203" pitchFamily="34" charset="0"/>
                <a:sym typeface="Helvetica Neue"/>
              </a:rPr>
              <a:t>Paycheck Protection Program (PPP)</a:t>
            </a:r>
          </a:p>
        </p:txBody>
      </p:sp>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sp>
        <p:nvSpPr>
          <p:cNvPr id="3" name="TextBox 2">
            <a:extLst>
              <a:ext uri="{FF2B5EF4-FFF2-40B4-BE49-F238E27FC236}">
                <a16:creationId xmlns:a16="http://schemas.microsoft.com/office/drawing/2014/main" id="{2E8CAC3E-643E-4581-9260-5FFFBC94847B}"/>
              </a:ext>
            </a:extLst>
          </p:cNvPr>
          <p:cNvSpPr txBox="1"/>
          <p:nvPr/>
        </p:nvSpPr>
        <p:spPr>
          <a:xfrm>
            <a:off x="2090056" y="2039058"/>
            <a:ext cx="9760596" cy="4257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If the church meets the employee retention requirements, up to 100% of the loan can be forgiven.</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Loan proceeds must be used to cover the above-referenced expenses over the ten weeks after getting the loan.  </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Not more than 25% of the forgiven amount may be for non-payroll costs.</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Your loan forgiveness will be reduced if you decrease your employee headcount.</a:t>
            </a:r>
          </a:p>
        </p:txBody>
      </p:sp>
      <p:pic>
        <p:nvPicPr>
          <p:cNvPr id="2" name="Video 1">
            <a:hlinkClick r:id="" action="ppaction://media"/>
            <a:extLst>
              <a:ext uri="{FF2B5EF4-FFF2-40B4-BE49-F238E27FC236}">
                <a16:creationId xmlns:a16="http://schemas.microsoft.com/office/drawing/2014/main" id="{D03D9374-4903-4F81-BB75-D343D56EC75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0829733" y="5836300"/>
            <a:ext cx="1362267" cy="1021700"/>
          </a:xfrm>
          <a:prstGeom prst="rect">
            <a:avLst/>
          </a:prstGeom>
        </p:spPr>
      </p:pic>
    </p:spTree>
    <p:extLst>
      <p:ext uri="{BB962C8B-B14F-4D97-AF65-F5344CB8AC3E}">
        <p14:creationId xmlns:p14="http://schemas.microsoft.com/office/powerpoint/2010/main" val="1868601153"/>
      </p:ext>
    </p:extLst>
  </p:cSld>
  <p:clrMapOvr>
    <a:masterClrMapping/>
  </p:clrMapOvr>
  <p:transition spd="med" advTm="295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7" name="TextBox 6"/>
          <p:cNvSpPr txBox="1"/>
          <p:nvPr/>
        </p:nvSpPr>
        <p:spPr>
          <a:xfrm>
            <a:off x="2164702" y="611871"/>
            <a:ext cx="9760597" cy="697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200" b="1" kern="0" dirty="0">
                <a:solidFill>
                  <a:srgbClr val="000000"/>
                </a:solidFill>
                <a:latin typeface="Segoe UI" panose="020B0502040204020203" pitchFamily="34" charset="0"/>
                <a:ea typeface="Segoe UI" panose="020B0502040204020203" pitchFamily="34" charset="0"/>
                <a:cs typeface="Segoe UI" panose="020B0502040204020203" pitchFamily="34" charset="0"/>
                <a:sym typeface="Helvetica Neue"/>
              </a:rPr>
              <a:t>Paycheck Protection Program (PPP)</a:t>
            </a:r>
          </a:p>
        </p:txBody>
      </p:sp>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sp>
        <p:nvSpPr>
          <p:cNvPr id="3" name="TextBox 2">
            <a:extLst>
              <a:ext uri="{FF2B5EF4-FFF2-40B4-BE49-F238E27FC236}">
                <a16:creationId xmlns:a16="http://schemas.microsoft.com/office/drawing/2014/main" id="{2E8CAC3E-643E-4581-9260-5FFFBC94847B}"/>
              </a:ext>
            </a:extLst>
          </p:cNvPr>
          <p:cNvSpPr txBox="1"/>
          <p:nvPr/>
        </p:nvSpPr>
        <p:spPr>
          <a:xfrm>
            <a:off x="2090056" y="2269891"/>
            <a:ext cx="9760596"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Your loan forgiveness will be reduced if you decrease salaries and wages by more than 25% for any employee that made less than $100,000, annualized, in 2019.</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You will need to submit a request to your lender in order to have your loan forgiven.</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No collateral is required; personal loan guarantees are not required.  </a:t>
            </a:r>
          </a:p>
        </p:txBody>
      </p:sp>
      <p:pic>
        <p:nvPicPr>
          <p:cNvPr id="4" name="Video 3">
            <a:hlinkClick r:id="" action="ppaction://media"/>
            <a:extLst>
              <a:ext uri="{FF2B5EF4-FFF2-40B4-BE49-F238E27FC236}">
                <a16:creationId xmlns:a16="http://schemas.microsoft.com/office/drawing/2014/main" id="{6B61B548-D127-45C1-B0D3-5A5A4E16A70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0829732" y="5836299"/>
            <a:ext cx="1362268" cy="1021701"/>
          </a:xfrm>
          <a:prstGeom prst="rect">
            <a:avLst/>
          </a:prstGeom>
        </p:spPr>
      </p:pic>
    </p:spTree>
    <p:extLst>
      <p:ext uri="{BB962C8B-B14F-4D97-AF65-F5344CB8AC3E}">
        <p14:creationId xmlns:p14="http://schemas.microsoft.com/office/powerpoint/2010/main" val="1471318874"/>
      </p:ext>
    </p:extLst>
  </p:cSld>
  <p:clrMapOvr>
    <a:masterClrMapping/>
  </p:clrMapOvr>
  <p:transition spd="med" advTm="291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7" name="TextBox 6"/>
          <p:cNvSpPr txBox="1"/>
          <p:nvPr/>
        </p:nvSpPr>
        <p:spPr>
          <a:xfrm>
            <a:off x="2164702" y="611871"/>
            <a:ext cx="9760597" cy="697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200" b="1" kern="0" dirty="0">
                <a:solidFill>
                  <a:srgbClr val="000000"/>
                </a:solidFill>
                <a:latin typeface="Segoe UI" panose="020B0502040204020203" pitchFamily="34" charset="0"/>
                <a:ea typeface="Segoe UI" panose="020B0502040204020203" pitchFamily="34" charset="0"/>
                <a:cs typeface="Segoe UI" panose="020B0502040204020203" pitchFamily="34" charset="0"/>
                <a:sym typeface="Helvetica Neue"/>
              </a:rPr>
              <a:t>Paycheck Protection Program (PPP)</a:t>
            </a:r>
          </a:p>
        </p:txBody>
      </p:sp>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sp>
        <p:nvSpPr>
          <p:cNvPr id="3" name="TextBox 2">
            <a:extLst>
              <a:ext uri="{FF2B5EF4-FFF2-40B4-BE49-F238E27FC236}">
                <a16:creationId xmlns:a16="http://schemas.microsoft.com/office/drawing/2014/main" id="{2E8CAC3E-643E-4581-9260-5FFFBC94847B}"/>
              </a:ext>
            </a:extLst>
          </p:cNvPr>
          <p:cNvSpPr txBox="1"/>
          <p:nvPr/>
        </p:nvSpPr>
        <p:spPr>
          <a:xfrm>
            <a:off x="1905000" y="2167859"/>
            <a:ext cx="9823580" cy="32419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b="1" dirty="0">
                <a:latin typeface="Segoe UI" panose="020B0502040204020203" pitchFamily="34" charset="0"/>
                <a:cs typeface="Segoe UI" panose="020B0502040204020203" pitchFamily="34" charset="0"/>
              </a:rPr>
              <a:t>Please be aware:</a:t>
            </a:r>
            <a:r>
              <a:rPr lang="en-US" sz="2400" dirty="0">
                <a:latin typeface="Segoe UI" panose="020B0502040204020203" pitchFamily="34" charset="0"/>
                <a:cs typeface="Segoe UI" panose="020B0502040204020203" pitchFamily="34" charset="0"/>
              </a:rPr>
              <a:t> </a:t>
            </a:r>
          </a:p>
          <a:p>
            <a:pPr marL="457200" indent="-457200">
              <a:buFont typeface="Arial" panose="020B0604020202020204" pitchFamily="34" charset="0"/>
              <a:buChar char="•"/>
            </a:pPr>
            <a:r>
              <a:rPr lang="en-US" sz="2000" dirty="0">
                <a:latin typeface="Segoe UI" panose="020B0502040204020203" pitchFamily="34" charset="0"/>
                <a:cs typeface="Segoe UI" panose="020B0502040204020203" pitchFamily="34" charset="0"/>
              </a:rPr>
              <a:t>You need to notify your district superintendent of your intentions.</a:t>
            </a:r>
          </a:p>
          <a:p>
            <a:pPr marL="457200" indent="-457200">
              <a:buFont typeface="Arial" panose="020B0604020202020204" pitchFamily="34" charset="0"/>
              <a:buChar char="•"/>
            </a:pPr>
            <a:r>
              <a:rPr lang="en-US" sz="2000" dirty="0">
                <a:latin typeface="Segoe UI" panose="020B0502040204020203" pitchFamily="34" charset="0"/>
                <a:cs typeface="Segoe UI" panose="020B0502040204020203" pitchFamily="34" charset="0"/>
              </a:rPr>
              <a:t>The pastor and an official group/person in the church (church council, finance committee or trustees) must approve in advance applying for the loan in a teleconference and must keep minutes.  These minutes must be on record with the DS.  A Charge Conference held later could affirm this decision.  Clergy should not sign the application on their own.</a:t>
            </a:r>
          </a:p>
          <a:p>
            <a:pPr marL="457200" indent="-457200">
              <a:buFont typeface="Arial" panose="020B0604020202020204" pitchFamily="34" charset="0"/>
              <a:buChar char="•"/>
            </a:pPr>
            <a:r>
              <a:rPr lang="en-US" sz="2000" dirty="0">
                <a:latin typeface="Segoe UI" panose="020B0502040204020203" pitchFamily="34" charset="0"/>
                <a:cs typeface="Segoe UI" panose="020B0502040204020203" pitchFamily="34" charset="0"/>
              </a:rPr>
              <a:t>Only an authorized Small Business Administration (SBA) lender can process a PPP loan. If the bank you typically use is not an authorized SBA lender, ask for a referral to one that is.</a:t>
            </a:r>
          </a:p>
        </p:txBody>
      </p:sp>
      <p:pic>
        <p:nvPicPr>
          <p:cNvPr id="2" name="Video 1">
            <a:hlinkClick r:id="" action="ppaction://media"/>
            <a:extLst>
              <a:ext uri="{FF2B5EF4-FFF2-40B4-BE49-F238E27FC236}">
                <a16:creationId xmlns:a16="http://schemas.microsoft.com/office/drawing/2014/main" id="{E29875FA-EB12-4E14-B0DC-E6C9E16AD78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0825779" y="5833334"/>
            <a:ext cx="1366221" cy="1024666"/>
          </a:xfrm>
          <a:prstGeom prst="rect">
            <a:avLst/>
          </a:prstGeom>
        </p:spPr>
      </p:pic>
    </p:spTree>
    <p:extLst>
      <p:ext uri="{BB962C8B-B14F-4D97-AF65-F5344CB8AC3E}">
        <p14:creationId xmlns:p14="http://schemas.microsoft.com/office/powerpoint/2010/main" val="441709668"/>
      </p:ext>
    </p:extLst>
  </p:cSld>
  <p:clrMapOvr>
    <a:masterClrMapping/>
  </p:clrMapOvr>
  <p:transition spd="med" advTm="514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7" name="TextBox 6"/>
          <p:cNvSpPr txBox="1"/>
          <p:nvPr/>
        </p:nvSpPr>
        <p:spPr>
          <a:xfrm>
            <a:off x="2164702" y="611871"/>
            <a:ext cx="9760597" cy="697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200" b="1" kern="0" dirty="0">
                <a:solidFill>
                  <a:srgbClr val="000000"/>
                </a:solidFill>
                <a:latin typeface="Segoe UI" panose="020B0502040204020203" pitchFamily="34" charset="0"/>
                <a:ea typeface="Segoe UI" panose="020B0502040204020203" pitchFamily="34" charset="0"/>
                <a:cs typeface="Segoe UI" panose="020B0502040204020203" pitchFamily="34" charset="0"/>
                <a:sym typeface="Helvetica Neue"/>
              </a:rPr>
              <a:t>Paycheck Protection Program (PPP)</a:t>
            </a:r>
          </a:p>
        </p:txBody>
      </p:sp>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sp>
        <p:nvSpPr>
          <p:cNvPr id="3" name="TextBox 2">
            <a:extLst>
              <a:ext uri="{FF2B5EF4-FFF2-40B4-BE49-F238E27FC236}">
                <a16:creationId xmlns:a16="http://schemas.microsoft.com/office/drawing/2014/main" id="{2E8CAC3E-643E-4581-9260-5FFFBC94847B}"/>
              </a:ext>
            </a:extLst>
          </p:cNvPr>
          <p:cNvSpPr txBox="1"/>
          <p:nvPr/>
        </p:nvSpPr>
        <p:spPr>
          <a:xfrm>
            <a:off x="2090056" y="1869781"/>
            <a:ext cx="9638524" cy="45961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000" b="1" dirty="0">
                <a:latin typeface="Segoe UI" panose="020B0502040204020203" pitchFamily="34" charset="0"/>
                <a:cs typeface="Segoe UI" panose="020B0502040204020203" pitchFamily="34" charset="0"/>
              </a:rPr>
              <a:t>Please be aware:</a:t>
            </a:r>
            <a:r>
              <a:rPr lang="en-US" sz="3000" dirty="0">
                <a:latin typeface="Segoe UI" panose="020B0502040204020203" pitchFamily="34" charset="0"/>
                <a:cs typeface="Segoe UI" panose="020B0502040204020203" pitchFamily="34" charset="0"/>
              </a:rPr>
              <a:t> </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Obtain your lender’s application. There is a generic application online, but your bank may have a different application.  Ask your lender for its form!</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Generally speaking, you will need to collect . . . </a:t>
            </a:r>
          </a:p>
          <a:p>
            <a:r>
              <a:rPr lang="en-US" sz="3000" dirty="0">
                <a:latin typeface="Segoe UI" panose="020B0502040204020203" pitchFamily="34" charset="0"/>
                <a:cs typeface="Segoe UI" panose="020B0502040204020203" pitchFamily="34" charset="0"/>
              </a:rPr>
              <a:t> 		</a:t>
            </a:r>
            <a:r>
              <a:rPr lang="en-US" sz="2800" dirty="0">
                <a:latin typeface="Segoe UI" panose="020B0502040204020203" pitchFamily="34" charset="0"/>
                <a:cs typeface="Segoe UI" panose="020B0502040204020203" pitchFamily="34" charset="0"/>
              </a:rPr>
              <a:t>2019 Financial statement, payroll records, and W-2’s;</a:t>
            </a:r>
          </a:p>
          <a:p>
            <a:r>
              <a:rPr lang="en-US" sz="2800" dirty="0">
                <a:latin typeface="Segoe UI" panose="020B0502040204020203" pitchFamily="34" charset="0"/>
                <a:cs typeface="Segoe UI" panose="020B0502040204020203" pitchFamily="34" charset="0"/>
              </a:rPr>
              <a:t>		List of current employees and payrates;		</a:t>
            </a:r>
          </a:p>
          <a:p>
            <a:r>
              <a:rPr lang="en-US" sz="2800" dirty="0">
                <a:latin typeface="Segoe UI" panose="020B0502040204020203" pitchFamily="34" charset="0"/>
                <a:cs typeface="Segoe UI" panose="020B0502040204020203" pitchFamily="34" charset="0"/>
              </a:rPr>
              <a:t>		Most recent pension and healthcare billings;</a:t>
            </a:r>
          </a:p>
          <a:p>
            <a:pPr lvl="2"/>
            <a:r>
              <a:rPr lang="en-US" sz="2800" dirty="0">
                <a:latin typeface="Segoe UI" panose="020B0502040204020203" pitchFamily="34" charset="0"/>
                <a:cs typeface="Segoe UI" panose="020B0502040204020203" pitchFamily="34" charset="0"/>
              </a:rPr>
              <a:t>Most recent utility bills, and most recent mortgage and rent statements (if any).</a:t>
            </a:r>
          </a:p>
        </p:txBody>
      </p:sp>
      <p:pic>
        <p:nvPicPr>
          <p:cNvPr id="2" name="Video 1">
            <a:hlinkClick r:id="" action="ppaction://media"/>
            <a:extLst>
              <a:ext uri="{FF2B5EF4-FFF2-40B4-BE49-F238E27FC236}">
                <a16:creationId xmlns:a16="http://schemas.microsoft.com/office/drawing/2014/main" id="{9F052A64-FEAA-4786-8C39-241BF16F00A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0930138" y="5911603"/>
            <a:ext cx="1261862" cy="946397"/>
          </a:xfrm>
          <a:prstGeom prst="rect">
            <a:avLst/>
          </a:prstGeom>
        </p:spPr>
      </p:pic>
    </p:spTree>
    <p:extLst>
      <p:ext uri="{BB962C8B-B14F-4D97-AF65-F5344CB8AC3E}">
        <p14:creationId xmlns:p14="http://schemas.microsoft.com/office/powerpoint/2010/main" val="2733767244"/>
      </p:ext>
    </p:extLst>
  </p:cSld>
  <p:clrMapOvr>
    <a:masterClrMapping/>
  </p:clrMapOvr>
  <p:transition spd="med" advTm="330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12266"/>
            <a:ext cx="1638300" cy="1622681"/>
          </a:xfrm>
          <a:prstGeom prst="rect">
            <a:avLst/>
          </a:prstGeom>
        </p:spPr>
      </p:pic>
      <p:sp>
        <p:nvSpPr>
          <p:cNvPr id="7" name="TextBox 6"/>
          <p:cNvSpPr txBox="1"/>
          <p:nvPr/>
        </p:nvSpPr>
        <p:spPr>
          <a:xfrm>
            <a:off x="2164702" y="611871"/>
            <a:ext cx="9760597" cy="697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200" b="1" kern="0" dirty="0">
                <a:solidFill>
                  <a:srgbClr val="000000"/>
                </a:solidFill>
                <a:latin typeface="Segoe UI" panose="020B0502040204020203" pitchFamily="34" charset="0"/>
                <a:ea typeface="Segoe UI" panose="020B0502040204020203" pitchFamily="34" charset="0"/>
                <a:cs typeface="Segoe UI" panose="020B0502040204020203" pitchFamily="34" charset="0"/>
                <a:sym typeface="Helvetica Neue"/>
              </a:rPr>
              <a:t>Paycheck Protection Program (PPP)</a:t>
            </a:r>
          </a:p>
        </p:txBody>
      </p:sp>
      <p:sp>
        <p:nvSpPr>
          <p:cNvPr id="9" name="TextBox 8"/>
          <p:cNvSpPr txBox="1"/>
          <p:nvPr/>
        </p:nvSpPr>
        <p:spPr>
          <a:xfrm>
            <a:off x="653142" y="1999089"/>
            <a:ext cx="709126" cy="4646645"/>
          </a:xfrm>
          <a:prstGeom prst="rect">
            <a:avLst/>
          </a:prstGeom>
          <a:solidFill>
            <a:srgbClr val="EB57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2" defTabSz="412750" hangingPunct="0"/>
            <a:endParaRPr lang="en-US" sz="3600" kern="0" dirty="0">
              <a:solidFill>
                <a:srgbClr val="000000"/>
              </a:solidFill>
              <a:latin typeface="Helvetica Neue"/>
              <a:sym typeface="Helvetica Neue"/>
            </a:endParaRPr>
          </a:p>
        </p:txBody>
      </p:sp>
      <p:sp>
        <p:nvSpPr>
          <p:cNvPr id="3" name="TextBox 2">
            <a:extLst>
              <a:ext uri="{FF2B5EF4-FFF2-40B4-BE49-F238E27FC236}">
                <a16:creationId xmlns:a16="http://schemas.microsoft.com/office/drawing/2014/main" id="{2E8CAC3E-643E-4581-9260-5FFFBC94847B}"/>
              </a:ext>
            </a:extLst>
          </p:cNvPr>
          <p:cNvSpPr txBox="1"/>
          <p:nvPr/>
        </p:nvSpPr>
        <p:spPr>
          <a:xfrm>
            <a:off x="2090056" y="2254502"/>
            <a:ext cx="9638524" cy="38266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000" b="1" dirty="0">
                <a:latin typeface="Segoe UI" panose="020B0502040204020203" pitchFamily="34" charset="0"/>
                <a:cs typeface="Segoe UI" panose="020B0502040204020203" pitchFamily="34" charset="0"/>
              </a:rPr>
              <a:t>Please be aware:</a:t>
            </a:r>
            <a:r>
              <a:rPr lang="en-US" sz="3000" dirty="0">
                <a:latin typeface="Segoe UI" panose="020B0502040204020203" pitchFamily="34" charset="0"/>
                <a:cs typeface="Segoe UI" panose="020B0502040204020203" pitchFamily="34" charset="0"/>
              </a:rPr>
              <a:t> </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Make sure you have the correct signature on the loan application! In most instances this will be the chairperson of your church’s Board of Trustees.</a:t>
            </a:r>
          </a:p>
          <a:p>
            <a:pPr marL="457200" indent="-457200">
              <a:buFont typeface="Arial" panose="020B0604020202020204" pitchFamily="34" charset="0"/>
              <a:buChar char="•"/>
            </a:pPr>
            <a:r>
              <a:rPr lang="en-US" sz="3000" dirty="0">
                <a:latin typeface="Segoe UI" panose="020B0502040204020203" pitchFamily="34" charset="0"/>
                <a:cs typeface="Segoe UI" panose="020B0502040204020203" pitchFamily="34" charset="0"/>
              </a:rPr>
              <a:t>Follow your lender’s instructions for completing the documents; i.e., either bring everything in to their office or apply online.</a:t>
            </a:r>
          </a:p>
          <a:p>
            <a:pPr>
              <a:buFont typeface="Wingdings" panose="05000000000000000000" pitchFamily="2" charset="2"/>
              <a:buChar char="ü"/>
            </a:pPr>
            <a:endParaRPr lang="en-US" sz="3200" dirty="0"/>
          </a:p>
        </p:txBody>
      </p:sp>
      <p:pic>
        <p:nvPicPr>
          <p:cNvPr id="2" name="Video 1">
            <a:hlinkClick r:id="" action="ppaction://media"/>
            <a:extLst>
              <a:ext uri="{FF2B5EF4-FFF2-40B4-BE49-F238E27FC236}">
                <a16:creationId xmlns:a16="http://schemas.microsoft.com/office/drawing/2014/main" id="{F2E0545A-8A76-47B6-8EFB-5AE67A96F66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0832403" y="5838302"/>
            <a:ext cx="1359597" cy="1019698"/>
          </a:xfrm>
          <a:prstGeom prst="rect">
            <a:avLst/>
          </a:prstGeom>
        </p:spPr>
      </p:pic>
    </p:spTree>
    <p:extLst>
      <p:ext uri="{BB962C8B-B14F-4D97-AF65-F5344CB8AC3E}">
        <p14:creationId xmlns:p14="http://schemas.microsoft.com/office/powerpoint/2010/main" val="101304024"/>
      </p:ext>
    </p:extLst>
  </p:cSld>
  <p:clrMapOvr>
    <a:masterClrMapping/>
  </p:clrMapOvr>
  <p:transition spd="med" advTm="225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3CDCA52D6EAF46AB0A131D45847CB2" ma:contentTypeVersion="16" ma:contentTypeDescription="Create a new document." ma:contentTypeScope="" ma:versionID="d9fcd070573453120ec867bdfd0664a1">
  <xsd:schema xmlns:xsd="http://www.w3.org/2001/XMLSchema" xmlns:xs="http://www.w3.org/2001/XMLSchema" xmlns:p="http://schemas.microsoft.com/office/2006/metadata/properties" xmlns:ns2="3065f7d6-2bd0-45ef-abde-09685c539131" xmlns:ns3="06f2e3b4-e9f3-4034-8137-8f620c41aff8" targetNamespace="http://schemas.microsoft.com/office/2006/metadata/properties" ma:root="true" ma:fieldsID="eb2c8cb282e80e162809820bc1cadeb0" ns2:_="" ns3:_="">
    <xsd:import namespace="3065f7d6-2bd0-45ef-abde-09685c539131"/>
    <xsd:import namespace="06f2e3b4-e9f3-4034-8137-8f620c41aff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65f7d6-2bd0-45ef-abde-09685c5391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695a85b-a8e9-4312-809d-276f9d64c78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6f2e3b4-e9f3-4034-8137-8f620c41aff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f16b0cf-c6ea-4205-a5b4-8966d76a482c}" ma:internalName="TaxCatchAll" ma:showField="CatchAllData" ma:web="06f2e3b4-e9f3-4034-8137-8f620c41af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065f7d6-2bd0-45ef-abde-09685c539131">
      <Terms xmlns="http://schemas.microsoft.com/office/infopath/2007/PartnerControls"/>
    </lcf76f155ced4ddcb4097134ff3c332f>
    <TaxCatchAll xmlns="06f2e3b4-e9f3-4034-8137-8f620c41aff8" xsi:nil="true"/>
  </documentManagement>
</p:properties>
</file>

<file path=customXml/itemProps1.xml><?xml version="1.0" encoding="utf-8"?>
<ds:datastoreItem xmlns:ds="http://schemas.openxmlformats.org/officeDocument/2006/customXml" ds:itemID="{BC108F9D-11D9-46D9-B366-55706D861226}"/>
</file>

<file path=customXml/itemProps2.xml><?xml version="1.0" encoding="utf-8"?>
<ds:datastoreItem xmlns:ds="http://schemas.openxmlformats.org/officeDocument/2006/customXml" ds:itemID="{9A04B210-CD91-41D7-87D8-8BFBA1A653C5}"/>
</file>

<file path=customXml/itemProps3.xml><?xml version="1.0" encoding="utf-8"?>
<ds:datastoreItem xmlns:ds="http://schemas.openxmlformats.org/officeDocument/2006/customXml" ds:itemID="{FE060075-6CB0-47A7-94CA-802A4E2BC456}"/>
</file>

<file path=docProps/app.xml><?xml version="1.0" encoding="utf-8"?>
<Properties xmlns="http://schemas.openxmlformats.org/officeDocument/2006/extended-properties" xmlns:vt="http://schemas.openxmlformats.org/officeDocument/2006/docPropsVTypes">
  <Template>Wisp</Template>
  <TotalTime>604</TotalTime>
  <Words>843</Words>
  <Application>Microsoft Office PowerPoint</Application>
  <PresentationFormat>Widescreen</PresentationFormat>
  <Paragraphs>62</Paragraphs>
  <Slides>21</Slides>
  <Notes>3</Notes>
  <HiddenSlides>0</HiddenSlides>
  <MMClips>21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Helvetica Neue</vt:lpstr>
      <vt:lpstr>Helvetica Neue Light</vt:lpstr>
      <vt:lpstr>Helvetica Neue Medium</vt:lpstr>
      <vt:lpstr>Segoe UI</vt:lpstr>
      <vt:lpstr>Wingdings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Coronavirus Aid, Relief, and Economic Security (“CARES”) Act</dc:title>
  <dc:creator>Vera Rebrovich</dc:creator>
  <cp:lastModifiedBy>Sean Williams</cp:lastModifiedBy>
  <cp:revision>48</cp:revision>
  <cp:lastPrinted>2020-04-06T15:37:05Z</cp:lastPrinted>
  <dcterms:created xsi:type="dcterms:W3CDTF">2020-04-03T18:10:28Z</dcterms:created>
  <dcterms:modified xsi:type="dcterms:W3CDTF">2020-04-07T14:08:36Z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665400</vt:r8>
  </property>
  <property fmtid="{D5CDD505-2E9C-101B-9397-08002B2CF9AE}" pid="3" name="ContentTypeId">
    <vt:lpwstr>0x0101000A3CDCA52D6EAF46AB0A131D45847CB2</vt:lpwstr>
  </property>
</Properties>
</file>